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9" r:id="rId2"/>
    <p:sldId id="264" r:id="rId3"/>
    <p:sldId id="458" r:id="rId4"/>
    <p:sldId id="433" r:id="rId5"/>
    <p:sldId id="434" r:id="rId6"/>
    <p:sldId id="457" r:id="rId7"/>
    <p:sldId id="436" r:id="rId8"/>
    <p:sldId id="459" r:id="rId9"/>
    <p:sldId id="266" r:id="rId10"/>
    <p:sldId id="460" r:id="rId11"/>
    <p:sldId id="454" r:id="rId12"/>
    <p:sldId id="461" r:id="rId13"/>
    <p:sldId id="463" r:id="rId14"/>
    <p:sldId id="464" r:id="rId15"/>
    <p:sldId id="462" r:id="rId16"/>
    <p:sldId id="455" r:id="rId17"/>
    <p:sldId id="280" r:id="rId18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Google Sans" panose="02010600030101010101" charset="0"/>
      <p:regular r:id="rId24"/>
      <p:bold r:id="rId25"/>
      <p:italic r:id="rId26"/>
      <p:boldItalic r:id="rId27"/>
    </p:embeddedFont>
    <p:embeddedFont>
      <p:font typeface="Roboto Mono Light" panose="00000009000000000000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088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2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97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090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221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00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96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80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9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41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24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5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9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60" r:id="rId8"/>
    <p:sldLayoutId id="2147483661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72658" y="2212617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const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67552" y="1130547"/>
            <a:ext cx="8176739" cy="375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首先必须要声明的一点是，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的语法细节非常非常多，也很繁杂，但我已经将最常用的几种用法为大家整理出来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语言中，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是一个关键字，用于声明常量。通过使用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关键字，可以将一个变量声明为只读，即其值在程序执行期间不能被修改。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可以用于不同的上下文，包括指针、函数参数、全局变量等。</a:t>
            </a:r>
            <a:endParaRPr lang="en-US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endParaRPr lang="en-US" altLang="zh-CN"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zh-CN" altLang="en-US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，可以分为三个部分：</a:t>
            </a:r>
            <a:endParaRPr lang="en-US" altLang="zh-CN"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用于非组合式变量</a:t>
            </a:r>
            <a:endParaRPr lang="en-US" altLang="zh-CN"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onst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用于函数</a:t>
            </a:r>
            <a:endParaRPr lang="en-US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用于类和对象（略）</a:t>
            </a:r>
            <a:endParaRPr lang="en-US" altLang="zh-CN"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8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const</a:t>
            </a:r>
            <a:r>
              <a:rPr lang="zh-CN" altLang="en-US" dirty="0"/>
              <a:t>用于单一变量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7194052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常量变量：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int MAX_VALUE = 100;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MAX_VALUE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被声明为一个常量，其值不能在程序中被修改。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指针和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int *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//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指向常量的指针，指针所指的值不能被修改 </a:t>
            </a:r>
            <a:endParaRPr lang="en-US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const *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//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同上，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可以放在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前面 </a:t>
            </a:r>
            <a:endParaRPr lang="en-US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*const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//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常指针，指针本身不能被修改 </a:t>
            </a:r>
            <a:endParaRPr lang="en-US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int *const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//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常指针，指针和指向的值都不能被修改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6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const</a:t>
            </a:r>
            <a:r>
              <a:rPr lang="zh-CN" altLang="en-US" dirty="0"/>
              <a:t>用于函数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8242923" cy="3575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在函数声明或定义的参数列表后面加上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关键字有不同的含义，取决于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的位置以及作用的对象。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对于成员函数：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成员函数后的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表示该成员函数不会修改调用对象的内容。在这种情况下，该函数被称为常量成员函数，因为它可以在常量对象上调用，而不会改变对象的状态。</a:t>
            </a:r>
          </a:p>
          <a:p>
            <a:pPr algn="l"/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12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MyClass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{ public: void foo() const; //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常量成员函数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}; 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在常量成员函数内部，不允许修改成员变量，除非这些成员变量被声明为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mutable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 startAt="2"/>
              <a:tabLst>
                <a:tab pos="4572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对于函数参数：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参数后的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表示该参数是一个常量，函数内部不能修改这个参数的值。</a:t>
            </a:r>
          </a:p>
          <a:p>
            <a:pPr algn="l"/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12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myFunction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(const int x); 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//</a:t>
            </a:r>
            <a:r>
              <a:rPr lang="en-US" altLang="zh-CN" sz="12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myFunction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中不能修改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的值。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 startAt="3"/>
              <a:tabLst>
                <a:tab pos="4572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对于函数返回值：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函数返回类型前的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表示函数返回的值是常量。通常不建议使用这种形式，因为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C++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编译器可能会忽略这个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，而且使用者可能会误解它的含义。较好的做法是返回一个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const 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引用或对象，以确保返回值不可修改。</a:t>
            </a:r>
          </a:p>
          <a:p>
            <a:pPr algn="l"/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int </a:t>
            </a:r>
            <a:r>
              <a:rPr lang="en-US" altLang="zh-CN" sz="12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myFunction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72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99748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对于第三点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67552" y="693332"/>
            <a:ext cx="8176739" cy="375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zh-CN" altLang="en-US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其实我们一般不会这样使用第三点，</a:t>
            </a:r>
            <a:r>
              <a:rPr lang="zh-CN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C++ </a:t>
            </a:r>
            <a:r>
              <a:rPr lang="zh-CN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中，返回类型前的 </a:t>
            </a: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</a:t>
            </a:r>
            <a:r>
              <a:rPr lang="zh-CN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确实经常被编译器忽略。这是因为</a:t>
            </a: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C++ </a:t>
            </a:r>
            <a:r>
              <a:rPr lang="zh-CN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标准规定了即使添加了 </a:t>
            </a:r>
            <a:r>
              <a:rPr lang="en-US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zh-CN"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，函数返回的实际值仍然可以被修改，因此编译器通常不会对其进行强制执行。</a:t>
            </a: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在这个例子中，</a:t>
            </a:r>
            <a:r>
              <a:rPr lang="en-US" altLang="zh-CN" sz="1800" b="1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myFunction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被声明为返回一个常量整数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 int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，但在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函数中，我们仍然可以对其返回的值进行修改。编译器不会阻止这种修改，因为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C++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规定了返回一个常量值，并不是返回一个不可修改的常量。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B30C79-1074-465D-1EC8-389961EA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9" y="1805189"/>
            <a:ext cx="4885714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99748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对于第三点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60554" y="791944"/>
            <a:ext cx="8176739" cy="375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这种情况下，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在返回类型前并没有提供实质性的保护，而且可能导致使用者对函数的预期行为产生误解。因此，推荐的做法是使用常量引用或对象，如下：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出现了陌生的记号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static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，下面我们就来介绍它！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C545C6-9F05-0A25-BD8C-D27A70B3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96" y="2093671"/>
            <a:ext cx="3358527" cy="11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en-US" altLang="zh-CN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en-US" altLang="zh-CN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7653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19212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Static</a:t>
            </a:r>
            <a:r>
              <a:rPr lang="zh-CN" altLang="en-US" b="1" dirty="0"/>
              <a:t>只需要大家掌握一点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60553" y="1182716"/>
            <a:ext cx="3268765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静态局部变量： 当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用于函数内部的局部变量时，它使得该变量在函数调用之间保持其值不变。通常，局部变量在函数调用结束后会被销毁，但如果声明为 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static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，则会在程序的整个生命周期内保留其值。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b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</a:br>
            <a:endParaRPr lang="en-US" altLang="zh-CN" sz="20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83D82-005A-8DF1-4A47-5335C6D0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588" y="1273982"/>
            <a:ext cx="4152980" cy="28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8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1" y="1229989"/>
            <a:ext cx="3328091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80" dirty="0">
                <a:solidFill>
                  <a:schemeClr val="lt1"/>
                </a:solidFill>
              </a:rPr>
              <a:t>The end</a:t>
            </a:r>
            <a:r>
              <a:rPr lang="zh-CN" altLang="en-US" sz="3680" dirty="0">
                <a:solidFill>
                  <a:schemeClr val="lt1"/>
                </a:solidFill>
              </a:rPr>
              <a:t>！</a:t>
            </a:r>
            <a:br>
              <a:rPr lang="en-US" altLang="zh-CN" sz="3680" dirty="0">
                <a:solidFill>
                  <a:schemeClr val="lt1"/>
                </a:solidFill>
              </a:rPr>
            </a:br>
            <a:br>
              <a:rPr lang="en-US" altLang="zh-CN" sz="3680" dirty="0">
                <a:solidFill>
                  <a:schemeClr val="lt1"/>
                </a:solidFill>
              </a:rPr>
            </a:br>
            <a:r>
              <a:rPr lang="en-US" altLang="zh-CN" sz="3680" dirty="0">
                <a:solidFill>
                  <a:schemeClr val="lt1"/>
                </a:solidFill>
              </a:rPr>
              <a:t>         </a:t>
            </a:r>
            <a:r>
              <a:rPr lang="zh-CN" altLang="en-US" sz="2200" dirty="0">
                <a:solidFill>
                  <a:schemeClr val="lt1"/>
                </a:solidFill>
              </a:rPr>
              <a:t>孟子杰 </a:t>
            </a:r>
            <a:r>
              <a:rPr lang="en-US" altLang="zh-CN" sz="2200" dirty="0">
                <a:solidFill>
                  <a:schemeClr val="lt1"/>
                </a:solidFill>
              </a:rPr>
              <a:t>2023-11-14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  <a:endParaRPr lang="en-US" altLang="zh-CN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Win</a:t>
            </a:r>
            <a:r>
              <a:rPr lang="zh-CN" altLang="en-US" dirty="0"/>
              <a:t>的内存模型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5365253" cy="328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sz="1600" b="0" i="0" dirty="0">
                <a:solidFill>
                  <a:srgbClr val="444444"/>
                </a:solidFill>
                <a:effectLst/>
                <a:latin typeface="Helvetica Neue"/>
              </a:rPr>
              <a:t>下图是一个典型的 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Helvetica Neue"/>
              </a:rPr>
              <a:t>Windows 32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Helvetica Neue"/>
              </a:rPr>
              <a:t>位程序的内存分布：</a:t>
            </a:r>
            <a:endParaRPr lang="en-US" altLang="zh-CN"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可以看到，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Windows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的地址空间被分配给了各种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exe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、</a:t>
            </a:r>
            <a:r>
              <a:rPr lang="en-US" altLang="zh-CN" sz="1400" b="0" i="0" dirty="0" err="1">
                <a:solidFill>
                  <a:srgbClr val="444444"/>
                </a:solidFill>
                <a:effectLst/>
                <a:latin typeface="Helvetica Neue"/>
              </a:rPr>
              <a:t>dll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文件、堆、栈。其中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exe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文件一般位于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0x00400000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起始的地址；一部分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DLL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位于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0x10000000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起始的地址，如运行库 </a:t>
            </a:r>
            <a:r>
              <a:rPr lang="en-US" altLang="zh-CN" sz="1400" b="0" i="0" dirty="0" err="1">
                <a:solidFill>
                  <a:srgbClr val="444444"/>
                </a:solidFill>
                <a:effectLst/>
                <a:latin typeface="Helvetica Neue"/>
              </a:rPr>
              <a:t>dll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；还有一部分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DLL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位于接近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0x80000000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的位置，如系统 </a:t>
            </a:r>
            <a:r>
              <a:rPr lang="en-US" altLang="zh-CN" sz="1400" b="0" i="0" dirty="0" err="1">
                <a:solidFill>
                  <a:srgbClr val="444444"/>
                </a:solidFill>
                <a:effectLst/>
                <a:latin typeface="Helvetica Neue"/>
              </a:rPr>
              <a:t>dll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，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Ntdll.dll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、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Kernel32.dll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。</a:t>
            </a:r>
            <a:br>
              <a:rPr lang="zh-CN" altLang="en-US" sz="1400" dirty="0"/>
            </a:b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栈的位置则在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0x00030000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和 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exe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文件后面都有分布</a:t>
            </a:r>
            <a:endParaRPr lang="en-US" altLang="zh-CN" sz="14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br>
              <a:rPr lang="zh-CN" altLang="en-US" sz="1400" dirty="0"/>
            </a:b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在分配完上面这些地址以后，</a:t>
            </a:r>
            <a:r>
              <a:rPr lang="en-US" altLang="zh-CN" sz="1400" b="0" i="0" dirty="0">
                <a:solidFill>
                  <a:srgbClr val="444444"/>
                </a:solidFill>
                <a:effectLst/>
                <a:latin typeface="Helvetica Neue"/>
              </a:rPr>
              <a:t>Windows 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Helvetica Neue"/>
              </a:rPr>
              <a:t>的地址空间已经是支离破碎了。当程序向系统申请堆空间时，只好从这些剩下的还有没被占用的地址上分配。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D194EE-F054-9582-4F7D-06492AF1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81" y="0"/>
            <a:ext cx="1766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3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236437" y="21348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Linux</a:t>
            </a:r>
            <a:r>
              <a:rPr lang="zh-CN" altLang="en-US" dirty="0"/>
              <a:t>的内存模型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2272429" cy="328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下图是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Linux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下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32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位环境的一种经典内存模型：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FFC926-D51E-2B16-49F9-5E7F8BB8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61" y="0"/>
            <a:ext cx="5792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0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内存</a:t>
            </a:r>
            <a:r>
              <a:rPr lang="zh-CN" altLang="en-US" dirty="0"/>
              <a:t>布局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917122"/>
            <a:ext cx="5383183" cy="364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语言中的内存布局通常可以分为以下几个部分</a:t>
            </a:r>
            <a:r>
              <a:rPr lang="zh-CN" altLang="en-US" sz="12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（省略</a:t>
            </a:r>
            <a:r>
              <a:rPr lang="en-US" altLang="zh-CN" sz="12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DLL</a:t>
            </a:r>
            <a:r>
              <a:rPr lang="zh-CN" altLang="en-US" sz="12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代码区（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Text Segment</a:t>
            </a: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zh-CN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存储程序的机器代码，是只读的，包括执行的程序代码。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数据区（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 Segment</a:t>
            </a: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zh-CN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全局变量和静态变量被存储在此处。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数据区又分为初始化的全局变量区和未初始化的全局变量区（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BSS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段）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Söhne"/>
              </a:rPr>
              <a:t>这个区域包含了所有的全局变量和静态变量，但它们未被显式初始化的部分。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堆区（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Heap</a:t>
            </a: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zh-CN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动态分配的内存，由程序员管理。在程序运行时，可以使用动态内存分配函数（如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malloc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b="1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calloc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等）来申请堆内存。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栈区（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zh-CN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存放函数的局部变量、函数参数和函数调用信息。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栈是一种后进先出（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LIFO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）的数据结构，函数调用时会在栈上分配空间，函数返回时释放这些空间。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常量区（</a:t>
            </a:r>
            <a:r>
              <a:rPr lang="en-US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Constants</a:t>
            </a:r>
            <a:r>
              <a:rPr lang="zh-CN" altLang="zh-CN" sz="12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zh-CN" altLang="zh-CN" sz="12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存放字符串常量等不可修改的数据。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043940" algn="l"/>
              </a:tabLst>
            </a:pPr>
            <a:endParaRPr lang="zh-CN" altLang="zh-CN" sz="1800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5F011-0281-456A-60A0-81D3D592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67" y="917122"/>
            <a:ext cx="3403069" cy="39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5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重要结论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565933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Söhne"/>
              </a:rPr>
              <a:t>理解任何一种语法现象，只需要理解该语法现象所涉及的变量在内存当中的存储位置即可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6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内存分区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67552" y="1130547"/>
            <a:ext cx="8176739" cy="375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在这些内存分区中（暂时不讨论动态链接库），程序代码区用来保存指令，常量区、全局数据区、堆、栈都用来保存数据。对内存的研究，重点是对数据分区的研究。</a:t>
            </a:r>
            <a:br>
              <a:rPr lang="en-US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代码区、常量区、全局数据区在程序加载到内存后就分配好了，并且在程序运行期间一直存在，不能销毁也不能增加（大小已被固定），只能等到程序运行结束后由操作系统收回，所以全局变量、字符串常量等在程序的任何地方都能访问，因为它们的内存一直都在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常量区和全局数据区有时也被合称为静态数据区，意思是这段内存专门用来保存数据，在程序运行期间一直存在。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函数被调用时，会将参数、局部变量、返回地址等与函数相关的信息压入栈中，函数执行结束后，这些信息都将被销毁。所以局部变量、参数只在当前函数中有效，不能传递到函数外部，因为它们的内存不在了。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堆和内存泄漏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67553" y="1130547"/>
            <a:ext cx="3666566" cy="375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常量区、全局数据区、栈上的内存由系统自动分配和释放，不能由程序员控制。程序员唯一能控制的内存区域就是堆（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Heap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）：它是一块巨大的内存空间，常常占据整个虚拟空间的绝大部分，在这片空间中，程序可以申请一块内存，并自由地使用（放入任何数据）。堆内存在程序主动释放之前会一直存在，不随函数的结束而失效。在函数内部产生的数据只要放到堆中，就可以在函数外部使用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7EF8A0-0064-961E-8C8E-7BAAFDAA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57" y="1130547"/>
            <a:ext cx="3838095" cy="18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7599ED-132A-7343-C9E8-398F46B9DFFF}"/>
              </a:ext>
            </a:extLst>
          </p:cNvPr>
          <p:cNvSpPr txBox="1"/>
          <p:nvPr/>
        </p:nvSpPr>
        <p:spPr>
          <a:xfrm>
            <a:off x="4204447" y="375134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这就是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内存泄露（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Helvetica Neue"/>
              </a:rPr>
              <a:t>Memory Leak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），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可以理解为程序和内存失去了联系，再也无法对它进行任何操作。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7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/>
              <a:t>Const</a:t>
            </a:r>
            <a:r>
              <a:rPr lang="zh-CN" altLang="en-US" sz="4400" dirty="0"/>
              <a:t>关键字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1474</Words>
  <Application>Microsoft Office PowerPoint</Application>
  <PresentationFormat>全屏显示(16:9)</PresentationFormat>
  <Paragraphs>89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Söhne</vt:lpstr>
      <vt:lpstr>等线</vt:lpstr>
      <vt:lpstr>微软雅黑</vt:lpstr>
      <vt:lpstr>Roboto Mono Light</vt:lpstr>
      <vt:lpstr>Google Sans</vt:lpstr>
      <vt:lpstr>Helvetica Neue</vt:lpstr>
      <vt:lpstr>Symbol</vt:lpstr>
      <vt:lpstr>DevFest 2023</vt:lpstr>
      <vt:lpstr>C语言的const和static关键字 </vt:lpstr>
      <vt:lpstr>前置知识</vt:lpstr>
      <vt:lpstr>Win的内存模型</vt:lpstr>
      <vt:lpstr>Linux的内存模型</vt:lpstr>
      <vt:lpstr>内存布局</vt:lpstr>
      <vt:lpstr>重要结论</vt:lpstr>
      <vt:lpstr>内存分区</vt:lpstr>
      <vt:lpstr>堆和内存泄漏</vt:lpstr>
      <vt:lpstr>Const关键字</vt:lpstr>
      <vt:lpstr>const</vt:lpstr>
      <vt:lpstr>const用于单一变量</vt:lpstr>
      <vt:lpstr>const用于函数</vt:lpstr>
      <vt:lpstr>对于第三点</vt:lpstr>
      <vt:lpstr>对于第三点</vt:lpstr>
      <vt:lpstr>Static关键字</vt:lpstr>
      <vt:lpstr>Static只需要大家掌握一点</vt:lpstr>
      <vt:lpstr>The end！           孟子杰 2023-11-14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 </dc:title>
  <cp:lastModifiedBy>zj m</cp:lastModifiedBy>
  <cp:revision>15</cp:revision>
  <dcterms:modified xsi:type="dcterms:W3CDTF">2023-11-14T10:43:03Z</dcterms:modified>
</cp:coreProperties>
</file>